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1" r:id="rId6"/>
    <p:sldId id="260" r:id="rId7"/>
    <p:sldId id="263" r:id="rId8"/>
    <p:sldId id="264" r:id="rId9"/>
    <p:sldId id="265" r:id="rId10"/>
    <p:sldId id="266" r:id="rId11"/>
    <p:sldId id="267" r:id="rId12"/>
    <p:sldId id="269" r:id="rId13"/>
    <p:sldId id="270" r:id="rId14"/>
    <p:sldId id="271" r:id="rId15"/>
    <p:sldId id="268" r:id="rId16"/>
    <p:sldId id="262"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04-Jun-20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04-Jun-20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04-Jun-20</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04-Jun-20</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-01</a:t>
            </a:r>
            <a:endParaRPr lang="en-US" dirty="0"/>
          </a:p>
        </p:txBody>
      </p:sp>
      <p:sp>
        <p:nvSpPr>
          <p:cNvPr id="3" name="Subtitle 2"/>
          <p:cNvSpPr>
            <a:spLocks noGrp="1"/>
          </p:cNvSpPr>
          <p:nvPr>
            <p:ph type="subTitle" idx="1"/>
          </p:nvPr>
        </p:nvSpPr>
        <p:spPr/>
        <p:txBody>
          <a:bodyPr/>
          <a:lstStyle/>
          <a:p>
            <a:r>
              <a:rPr lang="en-US" dirty="0" smtClean="0"/>
              <a:t>Welcome </a:t>
            </a:r>
            <a:endParaRPr lang="en-US" dirty="0"/>
          </a:p>
        </p:txBody>
      </p:sp>
    </p:spTree>
    <p:extLst>
      <p:ext uri="{BB962C8B-B14F-4D97-AF65-F5344CB8AC3E}">
        <p14:creationId xmlns:p14="http://schemas.microsoft.com/office/powerpoint/2010/main" val="2804869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After reviewing some records, it was discovered that the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patients </a:t>
            </a:r>
            <a:r>
              <a:rPr lang="en-US" dirty="0"/>
              <a:t>with congestive heart failure were at the top of the readmission list. It was further determined that a decision-tree model could be applied to review this scenario, to determine why this was occurring. To gain the business understanding that would guide the analytics team in formulating and performing their first project, the IBM Data scientists, proposed and delivered an on-site workshop to kick things off</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66421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05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7620000" cy="349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 y="3505200"/>
            <a:ext cx="66230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5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Stage-2</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38714"/>
            <a:ext cx="7620000" cy="372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79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6896100" cy="334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3568700"/>
            <a:ext cx="7620000" cy="32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43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7620000" cy="359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708400"/>
            <a:ext cx="683895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99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this lesson, you have learned</a:t>
            </a:r>
            <a:r>
              <a:rPr lang="en-US" dirty="0" smtClean="0"/>
              <a:t>:</a:t>
            </a:r>
          </a:p>
          <a:p>
            <a:endParaRPr lang="en-US" dirty="0"/>
          </a:p>
          <a:p>
            <a:pPr lvl="1"/>
            <a:r>
              <a:rPr lang="en-US" dirty="0"/>
              <a:t>The need to understand and prioritize the business goal.</a:t>
            </a:r>
          </a:p>
          <a:p>
            <a:pPr lvl="1"/>
            <a:r>
              <a:rPr lang="en-US" dirty="0"/>
              <a:t>The way stakeholder support influences a project.</a:t>
            </a:r>
          </a:p>
          <a:p>
            <a:pPr lvl="1"/>
            <a:r>
              <a:rPr lang="en-US" dirty="0"/>
              <a:t>The importance of selecting the right model.</a:t>
            </a:r>
          </a:p>
          <a:p>
            <a:pPr lvl="1"/>
            <a:r>
              <a:rPr lang="en-US" dirty="0"/>
              <a:t>When to use a predictive, descriptive, or classification model.</a:t>
            </a:r>
          </a:p>
          <a:p>
            <a:endParaRPr lang="en-US" dirty="0"/>
          </a:p>
        </p:txBody>
      </p:sp>
    </p:spTree>
    <p:extLst>
      <p:ext uri="{BB962C8B-B14F-4D97-AF65-F5344CB8AC3E}">
        <p14:creationId xmlns:p14="http://schemas.microsoft.com/office/powerpoint/2010/main" val="407873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-01</a:t>
            </a:r>
            <a:endParaRPr lang="en-US" dirty="0"/>
          </a:p>
        </p:txBody>
      </p:sp>
      <p:sp>
        <p:nvSpPr>
          <p:cNvPr id="3" name="Subtitle 2"/>
          <p:cNvSpPr>
            <a:spLocks noGrp="1"/>
          </p:cNvSpPr>
          <p:nvPr>
            <p:ph type="subTitle" idx="1"/>
          </p:nvPr>
        </p:nvSpPr>
        <p:spPr/>
        <p:txBody>
          <a:bodyPr/>
          <a:lstStyle/>
          <a:p>
            <a:r>
              <a:rPr lang="en-US" dirty="0" smtClean="0"/>
              <a:t>From Requirements to Collection</a:t>
            </a:r>
            <a:endParaRPr lang="en-US" dirty="0"/>
          </a:p>
        </p:txBody>
      </p:sp>
    </p:spTree>
    <p:extLst>
      <p:ext uri="{BB962C8B-B14F-4D97-AF65-F5344CB8AC3E}">
        <p14:creationId xmlns:p14="http://schemas.microsoft.com/office/powerpoint/2010/main" val="227717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Stage-3</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620000" cy="378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855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a:t>
            </a:r>
            <a:r>
              <a:rPr lang="en-US" dirty="0"/>
              <a:t>Congestive heart failure patients who also had been diagnosed as having other significant medical conditions, were excluded from the cohort because those conditions would cause higher-than-average re-admission rates and, thus, could skew the results. Then the content, format, and representations of the data needed for decision tree classification were defined. This modeling technique requires one record per patient, with columns representing the variables in the model. To model the readmission outcome, there needed to be data covering all aspects of the patient's clinical history.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4950"/>
            <a:ext cx="697230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66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66484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28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20000" cy="3792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41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Stage-4</a:t>
            </a:r>
            <a:endParaRPr lang="en-US" dirty="0"/>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1647825"/>
            <a:ext cx="70675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87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7620000" cy="369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733800"/>
            <a:ext cx="6470650" cy="289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919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67881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63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Summary</a:t>
            </a:r>
            <a:endParaRPr lang="en-US" dirty="0"/>
          </a:p>
        </p:txBody>
      </p:sp>
      <p:sp>
        <p:nvSpPr>
          <p:cNvPr id="3" name="Content Placeholder 2"/>
          <p:cNvSpPr>
            <a:spLocks noGrp="1"/>
          </p:cNvSpPr>
          <p:nvPr>
            <p:ph idx="1"/>
          </p:nvPr>
        </p:nvSpPr>
        <p:spPr/>
        <p:txBody>
          <a:bodyPr/>
          <a:lstStyle/>
          <a:p>
            <a:r>
              <a:rPr lang="en-US" dirty="0" smtClean="0"/>
              <a:t>The </a:t>
            </a:r>
            <a:r>
              <a:rPr lang="en-US" dirty="0"/>
              <a:t>significance of defining the data requirements for your model.</a:t>
            </a:r>
          </a:p>
          <a:p>
            <a:r>
              <a:rPr lang="en-US" dirty="0"/>
              <a:t>Why the content, format, and representation of your data matter.</a:t>
            </a:r>
          </a:p>
          <a:p>
            <a:r>
              <a:rPr lang="en-US" dirty="0"/>
              <a:t>The importance of identifying the correct sources of data for your project.</a:t>
            </a:r>
          </a:p>
          <a:p>
            <a:r>
              <a:rPr lang="en-US" dirty="0"/>
              <a:t>How to handle unavailable and redundant data.</a:t>
            </a:r>
          </a:p>
          <a:p>
            <a:r>
              <a:rPr lang="en-US" dirty="0"/>
              <a:t>To anticipate the needs of future stages in the process.</a:t>
            </a:r>
          </a:p>
          <a:p>
            <a:pPr marL="114300" indent="0">
              <a:buNone/>
            </a:pPr>
            <a:endParaRPr lang="en-US" dirty="0"/>
          </a:p>
        </p:txBody>
      </p:sp>
    </p:spTree>
    <p:extLst>
      <p:ext uri="{BB962C8B-B14F-4D97-AF65-F5344CB8AC3E}">
        <p14:creationId xmlns:p14="http://schemas.microsoft.com/office/powerpoint/2010/main" val="4062458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450710" cy="586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73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590" y="1874520"/>
            <a:ext cx="7475220" cy="425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98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-01</a:t>
            </a:r>
            <a:endParaRPr lang="en-US" dirty="0"/>
          </a:p>
        </p:txBody>
      </p:sp>
      <p:sp>
        <p:nvSpPr>
          <p:cNvPr id="3" name="Subtitle 2"/>
          <p:cNvSpPr>
            <a:spLocks noGrp="1"/>
          </p:cNvSpPr>
          <p:nvPr>
            <p:ph type="subTitle" idx="1"/>
          </p:nvPr>
        </p:nvSpPr>
        <p:spPr/>
        <p:txBody>
          <a:bodyPr/>
          <a:lstStyle/>
          <a:p>
            <a:r>
              <a:rPr lang="en-US" dirty="0" smtClean="0"/>
              <a:t>From Problem to Approach</a:t>
            </a:r>
            <a:endParaRPr lang="en-US" dirty="0"/>
          </a:p>
        </p:txBody>
      </p:sp>
    </p:spTree>
    <p:extLst>
      <p:ext uri="{BB962C8B-B14F-4D97-AF65-F5344CB8AC3E}">
        <p14:creationId xmlns:p14="http://schemas.microsoft.com/office/powerpoint/2010/main" val="2277179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7620000" cy="1143000"/>
          </a:xfrm>
        </p:spPr>
        <p:txBody>
          <a:bodyPr/>
          <a:lstStyle/>
          <a:p>
            <a:r>
              <a:rPr lang="en-US" dirty="0" smtClean="0"/>
              <a:t>Stage-1</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20122"/>
            <a:ext cx="7620000" cy="396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67" y="2133600"/>
            <a:ext cx="776323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79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7620000" cy="357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 y="4572000"/>
            <a:ext cx="4572000" cy="1477328"/>
          </a:xfrm>
          <a:prstGeom prst="rect">
            <a:avLst/>
          </a:prstGeom>
        </p:spPr>
        <p:txBody>
          <a:bodyPr>
            <a:spAutoFit/>
          </a:bodyPr>
          <a:lstStyle/>
          <a:p>
            <a:r>
              <a:rPr lang="en-US" dirty="0"/>
              <a:t>What is the best way to allocate the limited healthcare budget to maximize its use in providing quality care? This question is one that became a hot topic for an American healthcare insurance provider.</a:t>
            </a:r>
          </a:p>
        </p:txBody>
      </p:sp>
    </p:spTree>
    <p:extLst>
      <p:ext uri="{BB962C8B-B14F-4D97-AF65-F5344CB8AC3E}">
        <p14:creationId xmlns:p14="http://schemas.microsoft.com/office/powerpoint/2010/main" val="218020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98396"/>
            <a:ext cx="7620000" cy="400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58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46564"/>
            <a:ext cx="7620000" cy="3907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879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80</TotalTime>
  <Words>339</Words>
  <Application>Microsoft Office PowerPoint</Application>
  <PresentationFormat>On-screen Show (4:3)</PresentationFormat>
  <Paragraphs>39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Adjacency</vt:lpstr>
      <vt:lpstr>Module -01</vt:lpstr>
      <vt:lpstr>PowerPoint Presentation</vt:lpstr>
      <vt:lpstr>PowerPoint Presentation</vt:lpstr>
      <vt:lpstr>PowerPoint Presentation</vt:lpstr>
      <vt:lpstr>Module -01</vt:lpstr>
      <vt:lpstr>Stage-1</vt:lpstr>
      <vt:lpstr>PowerPoint Presentation</vt:lpstr>
      <vt:lpstr>PowerPoint Presentation</vt:lpstr>
      <vt:lpstr>PowerPoint Presentation</vt:lpstr>
      <vt:lpstr>PowerPoint Presentation</vt:lpstr>
      <vt:lpstr>PowerPoint Presentation</vt:lpstr>
      <vt:lpstr>Stage-2</vt:lpstr>
      <vt:lpstr>PowerPoint Presentation</vt:lpstr>
      <vt:lpstr>PowerPoint Presentation</vt:lpstr>
      <vt:lpstr>PowerPoint Presentation</vt:lpstr>
      <vt:lpstr>Module -01</vt:lpstr>
      <vt:lpstr>Stage-3</vt:lpstr>
      <vt:lpstr>PowerPoint Presentation</vt:lpstr>
      <vt:lpstr>PowerPoint Presentation</vt:lpstr>
      <vt:lpstr>Stage-4</vt:lpstr>
      <vt:lpstr>PowerPoint Presentation</vt:lpstr>
      <vt:lpstr>PowerPoint Presentation</vt:lpstr>
      <vt:lpstr>Lesson 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-01</dc:title>
  <dc:creator>lenovo</dc:creator>
  <cp:lastModifiedBy>lenovo</cp:lastModifiedBy>
  <cp:revision>7</cp:revision>
  <dcterms:created xsi:type="dcterms:W3CDTF">2006-08-16T00:00:00Z</dcterms:created>
  <dcterms:modified xsi:type="dcterms:W3CDTF">2020-06-04T16:32:48Z</dcterms:modified>
</cp:coreProperties>
</file>